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embeddedFontLst>
    <p:embeddedFont>
      <p:font typeface="NanumGothic" panose="020D0604000000000000" pitchFamily="34" charset="-127"/>
      <p:regular r:id="rId24"/>
      <p:bold r:id="rId25"/>
    </p:embeddedFont>
    <p:embeddedFont>
      <p:font typeface="맑은 고딕" panose="020B0503020000020004" pitchFamily="34" charset="-127"/>
      <p:regular r:id="rId26"/>
      <p:bold r:id="rId27"/>
    </p:embeddedFont>
    <p:embeddedFont>
      <p:font typeface="NANUMGOTHIC EXTRABOLD" panose="020D0604000000000000" pitchFamily="34" charset="-1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4"/>
  </p:normalViewPr>
  <p:slideViewPr>
    <p:cSldViewPr snapToGrid="0">
      <p:cViewPr varScale="1">
        <p:scale>
          <a:sx n="109" d="100"/>
          <a:sy n="109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01T14:23:13.67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 1 24575,'0'0'0</inkml:trace>
</inkml:ink>
</file>

<file path=ppt/media/image1.jpeg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C418F-644E-8A46-A14F-323F70DC9A1D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31BF5D-04B2-F54F-81BF-6EB8560ABE9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0160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1DBDB-0EF7-3FE5-DCEB-6CBD8B6269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17914F0-051E-F2BE-B682-E5F700545C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B6A17-C7A6-7177-74BB-2996A7E79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D20498-C432-395F-E213-3145A4367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8291F4-6C62-8228-3D36-A2DCBAEA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383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8C4DE8-318B-8FD1-F2B0-5EB0E44C4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7243EB1-BCAD-F25F-3A23-A187AAD08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868BB-B588-25BE-6D2E-F148547F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4CC00E-CBB5-9202-FC53-6F20A28E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4BD85F-788A-91BB-CEA7-1D52F4E86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1403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F21057-5856-6D50-43B5-A2A13B6D50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8E6E67-5402-A8A2-C019-5E4867C44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774CB0-E77A-9B2E-4583-A4061C11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325E9E-AD03-BE03-722E-0F4D64F67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B2BF2D-3E80-DA52-26EC-E0AAED2F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8448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5D9CFA-5885-7BE8-A365-9D81F676F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D6B8745-BCC8-BDC9-13C2-C4722E085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B44DC1-D2A9-75D8-A05B-CE6A678EB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8E99C1-3817-741C-3BD7-8A1AC08D8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ADCB92-0127-0A6C-59E0-65C990DF1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25586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703966-852E-600B-388F-5A5B6DF5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F24E70-D3AC-484C-559D-7EC3A42D80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37B5EA-9688-AAB3-80BD-3BF968FD37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0F5A6-720F-D6E3-6AA3-A74345A3F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B8B097-9CA2-6821-516D-4D81737E0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6550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EB95FC-3795-E816-319A-EB61C3DF4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CD4434-EC86-6101-0E4E-7604BC8E12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1C72A1-E850-9963-F2F4-ABC255E632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1B4066-BAB1-8A81-B4B5-73BB9F332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EF70CB-FE16-8460-3199-E8763BC64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00BE21-38F7-C373-7001-25E838F9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97703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A9CC66-8EE9-F319-8DEE-0C5E7C602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480BE2-D34C-5A8A-8F85-F335793C1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AACF54-AC9E-E805-916F-A4AE461A7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B8EDEB4-468B-7C98-D848-DA89F4DB33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D6760D5-5E17-29BF-B4F6-EFC8931865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33507F-E92B-A429-D58C-C337F451D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8DFD0B6-6226-BB63-2FBE-C8E1985E0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0352D9-278A-3596-ABB1-50B968CE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81477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C4413-68BF-09FF-246A-0C36A9912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85016D5-43F6-09BF-7865-F8B2161D3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56333D-9E4F-9AE3-560E-DF676DC3B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D0DC05-1B41-23EC-6130-BE7AF0957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266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D01B32B-0CC5-091C-1EAD-97156A4E2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39A7DE-FC2E-7AFF-5658-4BD293F2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576F85-8E1B-038A-3045-7158D35C6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191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22DF48-C655-82ED-5798-CFA2A200E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DA9393-E50D-7D34-527E-41906E826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59E601-28C4-B7D3-939D-F29C0DA658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AAEEDC-38C3-9A7E-961A-16E352FB1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CE777E4-C900-78DD-14B7-960D7EA9E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1B5C3C-CEBF-BD03-3024-27B3446F7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7000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C80A57-07E3-330A-4057-3F705F3EE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8DA53F-FBC2-FDCC-5623-34B1297586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E3FF662-86C0-0EFC-FAE6-921DA3FB7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77CB454-A636-4F99-260D-8081B10F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67EEDA-AA25-DF06-60DF-391DEDC2E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FA4E6F-2C6D-FF26-DC07-63DC63E1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5192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8A71C1B-6ED5-EDB7-5E2A-F72E66BBC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D489636-23CF-BFFD-A5A7-12714560D9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F55538-0CE6-670F-5B84-DA20FBD819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D48C64-6673-FC43-BFBB-0B348406FF4B}" type="datetimeFigureOut">
              <a:rPr kumimoji="1" lang="ko-KR" altLang="en-US" smtClean="0"/>
              <a:t>2024. 5. 2.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EF8C3B-2AF8-C5CE-A20E-4188AB1ADD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45D786-C336-A468-7798-D94BE4E1F3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AF8CA6-9A37-9D4A-846C-B2195EBB1A3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5712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1404CA-976A-A7CA-076B-448C15CFD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71578"/>
            <a:ext cx="9144000" cy="1257422"/>
          </a:xfrm>
        </p:spPr>
        <p:txBody>
          <a:bodyPr anchor="ctr"/>
          <a:lstStyle/>
          <a:p>
            <a:r>
              <a:rPr kumimoji="1" lang="en-US" altLang="ko-KR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25</a:t>
            </a:r>
            <a:r>
              <a:rPr kumimoji="1" lang="ko-KR" altLang="en-US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장 </a:t>
            </a:r>
            <a:r>
              <a:rPr kumimoji="1" lang="ko-KR" altLang="en-US" b="1" dirty="0">
                <a:solidFill>
                  <a:srgbClr val="FF0000"/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클래스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7061194-006A-D3BB-37A2-16BCFC0EC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59016"/>
            <a:ext cx="9144000" cy="779584"/>
          </a:xfrm>
        </p:spPr>
        <p:txBody>
          <a:bodyPr anchor="ctr"/>
          <a:lstStyle/>
          <a:p>
            <a:r>
              <a:rPr kumimoji="1" lang="ko-KR" altLang="en-US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모던 자바스크립트 </a:t>
            </a:r>
          </a:p>
        </p:txBody>
      </p:sp>
    </p:spTree>
    <p:extLst>
      <p:ext uri="{BB962C8B-B14F-4D97-AF65-F5344CB8AC3E}">
        <p14:creationId xmlns:p14="http://schemas.microsoft.com/office/powerpoint/2010/main" val="254124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 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반환문은 안 돼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~~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B85B3B67-6119-A02E-BBEC-F750FF8466FB}"/>
              </a:ext>
            </a:extLst>
          </p:cNvPr>
          <p:cNvSpPr txBox="1"/>
          <p:nvPr/>
        </p:nvSpPr>
        <p:spPr>
          <a:xfrm>
            <a:off x="334108" y="1393912"/>
            <a:ext cx="4932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은 별도의 </a:t>
            </a:r>
            <a:r>
              <a:rPr kumimoji="1" lang="ko-KR" altLang="en-US" sz="24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반환문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XX</a:t>
            </a:r>
            <a:endParaRPr kumimoji="1" lang="ko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웃는 얼굴[S] 5">
            <a:extLst>
              <a:ext uri="{FF2B5EF4-FFF2-40B4-BE49-F238E27FC236}">
                <a16:creationId xmlns:a16="http://schemas.microsoft.com/office/drawing/2014/main" id="{34B2191C-E605-B414-E8B5-5E3AC8F570FD}"/>
              </a:ext>
            </a:extLst>
          </p:cNvPr>
          <p:cNvSpPr/>
          <p:nvPr/>
        </p:nvSpPr>
        <p:spPr>
          <a:xfrm>
            <a:off x="603219" y="3753928"/>
            <a:ext cx="1747777" cy="1655180"/>
          </a:xfrm>
          <a:prstGeom prst="smileyFace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구름 모양 설명선[C] 6">
            <a:extLst>
              <a:ext uri="{FF2B5EF4-FFF2-40B4-BE49-F238E27FC236}">
                <a16:creationId xmlns:a16="http://schemas.microsoft.com/office/drawing/2014/main" id="{3BE06076-FC1A-5A24-61CA-6BBC329267FB}"/>
              </a:ext>
            </a:extLst>
          </p:cNvPr>
          <p:cNvSpPr/>
          <p:nvPr/>
        </p:nvSpPr>
        <p:spPr>
          <a:xfrm>
            <a:off x="2893673" y="1979667"/>
            <a:ext cx="3098156" cy="1944152"/>
          </a:xfrm>
          <a:prstGeom prst="cloudCallout">
            <a:avLst>
              <a:gd name="adj1" fmla="val -57819"/>
              <a:gd name="adj2" fmla="val 72026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3000" dirty="0" err="1"/>
              <a:t>왤까</a:t>
            </a:r>
            <a:r>
              <a:rPr kumimoji="1" lang="en-US" altLang="ko-KR" sz="3000" dirty="0"/>
              <a:t>??</a:t>
            </a:r>
            <a:endParaRPr kumimoji="1" lang="ko-KR" altLang="en-US" sz="3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7CAF44-A53C-3148-9AA6-D6A5D885ABF0}"/>
              </a:ext>
            </a:extLst>
          </p:cNvPr>
          <p:cNvSpPr txBox="1"/>
          <p:nvPr/>
        </p:nvSpPr>
        <p:spPr>
          <a:xfrm>
            <a:off x="5852933" y="3272229"/>
            <a:ext cx="6200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sz="2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가 아닌 다른 객체를 명시적으로 반환하면</a:t>
            </a:r>
            <a:endParaRPr kumimoji="1" lang="en-US" altLang="ko-KR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sz="24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인스턴스 반환되지 못하고 </a:t>
            </a:r>
            <a:r>
              <a:rPr kumimoji="1" lang="en-US" altLang="ko-KR" sz="24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return</a:t>
            </a:r>
            <a:r>
              <a:rPr kumimoji="1" lang="ko-KR" altLang="en-US" sz="24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문이 반환</a:t>
            </a:r>
            <a:endParaRPr kumimoji="1" lang="ko-KR" altLang="en-US" sz="24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2" name="타원형 설명선[O] 11">
            <a:extLst>
              <a:ext uri="{FF2B5EF4-FFF2-40B4-BE49-F238E27FC236}">
                <a16:creationId xmlns:a16="http://schemas.microsoft.com/office/drawing/2014/main" id="{D7778D5C-EB89-1130-2A3B-71B40F77BAC7}"/>
              </a:ext>
            </a:extLst>
          </p:cNvPr>
          <p:cNvSpPr/>
          <p:nvPr/>
        </p:nvSpPr>
        <p:spPr>
          <a:xfrm>
            <a:off x="2986271" y="4282633"/>
            <a:ext cx="3437679" cy="1921398"/>
          </a:xfrm>
          <a:prstGeom prst="wedgeEllipseCallout">
            <a:avLst>
              <a:gd name="adj1" fmla="val -60227"/>
              <a:gd name="adj2" fmla="val -27861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5000" b="1" dirty="0"/>
              <a:t>아하</a:t>
            </a:r>
            <a:r>
              <a:rPr kumimoji="1" lang="en-US" altLang="ko-KR" sz="5000" b="1" dirty="0"/>
              <a:t>!!!!!</a:t>
            </a:r>
            <a:endParaRPr kumimoji="1" lang="ko-KR" alt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2813366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accel="50000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11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 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반환문은 안 돼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~~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그림 4" descr="텍스트, 스크린샷, 폰트, 대수학이(가) 표시된 사진&#10;&#10;자동 생성된 설명">
            <a:extLst>
              <a:ext uri="{FF2B5EF4-FFF2-40B4-BE49-F238E27FC236}">
                <a16:creationId xmlns:a16="http://schemas.microsoft.com/office/drawing/2014/main" id="{3297567C-1427-3481-92CB-CBF972C8A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08" y="2147363"/>
            <a:ext cx="6273367" cy="3236693"/>
          </a:xfrm>
          <a:prstGeom prst="rect">
            <a:avLst/>
          </a:prstGeom>
        </p:spPr>
      </p:pic>
      <p:pic>
        <p:nvPicPr>
          <p:cNvPr id="9" name="그림 8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968F65FC-29FC-4447-5D9E-3F9BA0F17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108" y="2021872"/>
            <a:ext cx="5085435" cy="34876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05E61A-87CA-AB0C-4E66-92954CC7DC12}"/>
              </a:ext>
            </a:extLst>
          </p:cNvPr>
          <p:cNvSpPr txBox="1"/>
          <p:nvPr/>
        </p:nvSpPr>
        <p:spPr>
          <a:xfrm>
            <a:off x="501255" y="1532810"/>
            <a:ext cx="3406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명시적으로 객체를 반환하는 경우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CADC6D-1614-DA38-7FE6-3E6B4452FC0B}"/>
              </a:ext>
            </a:extLst>
          </p:cNvPr>
          <p:cNvSpPr txBox="1"/>
          <p:nvPr/>
        </p:nvSpPr>
        <p:spPr>
          <a:xfrm>
            <a:off x="5591908" y="1532810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명시적으로 </a:t>
            </a:r>
            <a:r>
              <a:rPr kumimoji="1" lang="ko-KR" altLang="en-US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원시값을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반환하는 경우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E8CC54-4F5C-93C4-62F0-28875358B3A9}"/>
              </a:ext>
            </a:extLst>
          </p:cNvPr>
          <p:cNvSpPr txBox="1"/>
          <p:nvPr/>
        </p:nvSpPr>
        <p:spPr>
          <a:xfrm>
            <a:off x="3336270" y="5754770"/>
            <a:ext cx="551946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가 아닌 다른 값을 반환하는 것은 클래스의 기본 동작을 훼손함</a:t>
            </a:r>
            <a:endParaRPr kumimoji="1" lang="en-US" altLang="ko-KR" sz="1500" b="1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kumimoji="1" lang="en-US" altLang="ko-KR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constructor </a:t>
            </a:r>
            <a:r>
              <a:rPr kumimoji="1" lang="ko-KR" altLang="en-US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내부에서 </a:t>
            </a:r>
            <a:r>
              <a:rPr kumimoji="1" lang="en-US" altLang="ko-KR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return</a:t>
            </a:r>
            <a:r>
              <a:rPr kumimoji="1" lang="ko-KR" altLang="en-US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문을 반드시 생략</a:t>
            </a:r>
            <a:endParaRPr kumimoji="1" lang="en-US" altLang="ko-KR" sz="1500" b="1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154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25.5.2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프로토타입 메서드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2" name="그림 1" descr="텍스트, 영수증, 폰트, 스크린샷이(가) 표시된 사진&#10;&#10;자동 생성된 설명">
            <a:extLst>
              <a:ext uri="{FF2B5EF4-FFF2-40B4-BE49-F238E27FC236}">
                <a16:creationId xmlns:a16="http://schemas.microsoft.com/office/drawing/2014/main" id="{2E03B74F-A352-2E23-14F1-35A222664D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02" t="27070" b="48752"/>
          <a:stretch/>
        </p:blipFill>
        <p:spPr>
          <a:xfrm>
            <a:off x="1184980" y="2446152"/>
            <a:ext cx="9822039" cy="13889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C46CC6-A149-D3AF-83F8-698BCF47D737}"/>
              </a:ext>
            </a:extLst>
          </p:cNvPr>
          <p:cNvSpPr txBox="1"/>
          <p:nvPr/>
        </p:nvSpPr>
        <p:spPr>
          <a:xfrm>
            <a:off x="2673751" y="1892154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생성자 함수의 경우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C4F20F-4D86-FA36-1D8F-D396BDE06752}"/>
              </a:ext>
            </a:extLst>
          </p:cNvPr>
          <p:cNvSpPr txBox="1"/>
          <p:nvPr/>
        </p:nvSpPr>
        <p:spPr>
          <a:xfrm>
            <a:off x="7971031" y="1897106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클래스의 경우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DB7C70-087E-9CA7-EDD5-33E27A0D9D04}"/>
              </a:ext>
            </a:extLst>
          </p:cNvPr>
          <p:cNvSpPr txBox="1"/>
          <p:nvPr/>
        </p:nvSpPr>
        <p:spPr>
          <a:xfrm>
            <a:off x="6657370" y="3835114"/>
            <a:ext cx="417454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1500" dirty="0">
                <a:latin typeface="NanumGothic" panose="020D0604000000000000" pitchFamily="34" charset="-127"/>
                <a:ea typeface="NanumGothic" panose="020D0604000000000000" pitchFamily="34" charset="-127"/>
              </a:rPr>
              <a:t>prototype</a:t>
            </a:r>
            <a:r>
              <a:rPr kumimoji="1" lang="ko-KR" altLang="en-US" sz="1500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프로퍼티에 메서드를 추가하지 않아도</a:t>
            </a:r>
            <a:endParaRPr kumimoji="1" lang="en-US" altLang="ko-KR" sz="1500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kumimoji="1" lang="ko-KR" altLang="en-US" sz="1500" dirty="0">
                <a:latin typeface="NanumGothic" panose="020D0604000000000000" pitchFamily="34" charset="-127"/>
                <a:ea typeface="NanumGothic" panose="020D0604000000000000" pitchFamily="34" charset="-127"/>
              </a:rPr>
              <a:t>기본적으로 프로토타입 메서드가 됨</a:t>
            </a:r>
          </a:p>
        </p:txBody>
      </p:sp>
    </p:spTree>
    <p:extLst>
      <p:ext uri="{BB962C8B-B14F-4D97-AF65-F5344CB8AC3E}">
        <p14:creationId xmlns:p14="http://schemas.microsoft.com/office/powerpoint/2010/main" val="2192992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25.5.2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프로토타입 메서드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그림 7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602D8A84-3E9E-CE60-8929-EF2054222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21" y="1250067"/>
            <a:ext cx="5281779" cy="4717486"/>
          </a:xfrm>
          <a:prstGeom prst="rect">
            <a:avLst/>
          </a:prstGeom>
        </p:spPr>
      </p:pic>
      <p:pic>
        <p:nvPicPr>
          <p:cNvPr id="10" name="그림 9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6395929A-1628-4C77-1B61-2BE3F012A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1908" y="1347085"/>
            <a:ext cx="6239698" cy="4124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398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25.5.3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정적 메서드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인스턴스를 생성하지 않아도 호출할 수 있는 메서드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/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 자체에 속한 메서드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그림 2" descr="텍스트, 폰트, 스크린샷, 친필이(가) 표시된 사진&#10;&#10;자동 생성된 설명">
            <a:extLst>
              <a:ext uri="{FF2B5EF4-FFF2-40B4-BE49-F238E27FC236}">
                <a16:creationId xmlns:a16="http://schemas.microsoft.com/office/drawing/2014/main" id="{7750A883-D3A4-D1DB-42F6-F162FAD0D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837" y="1158749"/>
            <a:ext cx="3513438" cy="4316077"/>
          </a:xfrm>
          <a:prstGeom prst="rect">
            <a:avLst/>
          </a:prstGeom>
        </p:spPr>
      </p:pic>
      <p:pic>
        <p:nvPicPr>
          <p:cNvPr id="6" name="그림 5" descr="텍스트, 도표, 스크린샷, 폰트이(가) 표시된 사진&#10;&#10;자동 생성된 설명">
            <a:extLst>
              <a:ext uri="{FF2B5EF4-FFF2-40B4-BE49-F238E27FC236}">
                <a16:creationId xmlns:a16="http://schemas.microsoft.com/office/drawing/2014/main" id="{4E5B5B54-7DDA-4AFD-ABA3-2E6CDC00FD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033" y="1482840"/>
            <a:ext cx="6330562" cy="3892320"/>
          </a:xfrm>
          <a:prstGeom prst="rect">
            <a:avLst/>
          </a:prstGeom>
        </p:spPr>
      </p:pic>
      <p:pic>
        <p:nvPicPr>
          <p:cNvPr id="9" name="그림 8" descr="텍스트, 영수증, 화이트, 폰트이(가) 표시된 사진&#10;&#10;자동 생성된 설명">
            <a:extLst>
              <a:ext uri="{FF2B5EF4-FFF2-40B4-BE49-F238E27FC236}">
                <a16:creationId xmlns:a16="http://schemas.microsoft.com/office/drawing/2014/main" id="{9565B9BF-CDE8-D403-183A-E866AA6A4D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837" y="5248157"/>
            <a:ext cx="4021832" cy="137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903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25.5.4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정적 메서드와 프로토타입 메서드의 차이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929E8825-EDAB-CA45-EA4A-292777363F67}"/>
              </a:ext>
            </a:extLst>
          </p:cNvPr>
          <p:cNvSpPr txBox="1"/>
          <p:nvPr/>
        </p:nvSpPr>
        <p:spPr>
          <a:xfrm>
            <a:off x="1664338" y="1294887"/>
            <a:ext cx="8863324" cy="1290353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자신이 속해 있는 프로토타입 체인이 다르다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정적 메서드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 호출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/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프로토타입 메서드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호출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정적 메서드 인스턴스 프로퍼티 참조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X / 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프로토타입 메서드 인스턴스 프로퍼티 참조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O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DA222-A774-CACC-D335-D9D95265AADC}"/>
              </a:ext>
            </a:extLst>
          </p:cNvPr>
          <p:cNvSpPr txBox="1"/>
          <p:nvPr/>
        </p:nvSpPr>
        <p:spPr>
          <a:xfrm>
            <a:off x="3958713" y="2533947"/>
            <a:ext cx="360868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dirty="0">
                <a:solidFill>
                  <a:srgbClr val="FF0000"/>
                </a:solidFill>
              </a:rPr>
              <a:t>인스턴스 속성에 접근 가능</a:t>
            </a:r>
            <a:r>
              <a:rPr kumimoji="1" lang="en-US" altLang="ko-KR" sz="1500" dirty="0">
                <a:solidFill>
                  <a:srgbClr val="FF0000"/>
                </a:solidFill>
              </a:rPr>
              <a:t>/</a:t>
            </a:r>
            <a:r>
              <a:rPr kumimoji="1" lang="ko-KR" altLang="en-US" sz="1500" dirty="0">
                <a:solidFill>
                  <a:srgbClr val="FF0000"/>
                </a:solidFill>
              </a:rPr>
              <a:t>불가능 여부</a:t>
            </a:r>
          </a:p>
        </p:txBody>
      </p:sp>
      <p:pic>
        <p:nvPicPr>
          <p:cNvPr id="8" name="그림 7" descr="텍스트, 폰트, 스크린샷, 영수증이(가) 표시된 사진&#10;&#10;자동 생성된 설명">
            <a:extLst>
              <a:ext uri="{FF2B5EF4-FFF2-40B4-BE49-F238E27FC236}">
                <a16:creationId xmlns:a16="http://schemas.microsoft.com/office/drawing/2014/main" id="{7A880D55-59CA-E962-12B7-F490C61BAF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234" y="2984597"/>
            <a:ext cx="4884392" cy="2993067"/>
          </a:xfrm>
          <a:prstGeom prst="rect">
            <a:avLst/>
          </a:prstGeom>
        </p:spPr>
      </p:pic>
      <p:pic>
        <p:nvPicPr>
          <p:cNvPr id="11" name="그림 10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1FD0200D-143A-14BC-7CF5-FF01281A8B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7393" y="2715723"/>
            <a:ext cx="3661282" cy="385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070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25.6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클래스의 인스턴스 생성 과정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가지 과정을 거침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2915EDF4-64DF-4713-0D82-7C8397C95477}"/>
              </a:ext>
            </a:extLst>
          </p:cNvPr>
          <p:cNvSpPr txBox="1"/>
          <p:nvPr/>
        </p:nvSpPr>
        <p:spPr>
          <a:xfrm>
            <a:off x="334108" y="1120676"/>
            <a:ext cx="61430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1.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생성과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바인딩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new 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연산자와 함께 호출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암묵적으로 빈 객체 생성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에 바인딩</a:t>
            </a:r>
            <a:endParaRPr kumimoji="1" lang="en-US" altLang="ko-KR" sz="15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2.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초기화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내부 코드 실행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에 바인딩된 인스턴스 초기화</a:t>
            </a:r>
            <a:endParaRPr kumimoji="1" lang="en-US" altLang="ko-KR" sz="15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3.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반환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 </a:t>
            </a:r>
            <a:r>
              <a:rPr kumimoji="1" lang="en-US" altLang="ko-KR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</a:t>
            </a:r>
            <a:r>
              <a:rPr kumimoji="1" lang="ko-KR" altLang="en-US" sz="1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가 암묵적으로 반환</a:t>
            </a:r>
          </a:p>
        </p:txBody>
      </p:sp>
      <p:pic>
        <p:nvPicPr>
          <p:cNvPr id="7" name="그림 6" descr="텍스트, 영수증, 대수학, 폰트이(가) 표시된 사진&#10;&#10;자동 생성된 설명">
            <a:extLst>
              <a:ext uri="{FF2B5EF4-FFF2-40B4-BE49-F238E27FC236}">
                <a16:creationId xmlns:a16="http://schemas.microsoft.com/office/drawing/2014/main" id="{40F8C4D5-D63F-F4FD-0A31-B4D383C54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527" y="2655747"/>
            <a:ext cx="7772400" cy="404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758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25.7.1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프로퍼티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2ADC9F1-936C-C24D-77EB-15B5EABA3336}"/>
              </a:ext>
            </a:extLst>
          </p:cNvPr>
          <p:cNvSpPr txBox="1"/>
          <p:nvPr/>
        </p:nvSpPr>
        <p:spPr>
          <a:xfrm>
            <a:off x="481963" y="1111170"/>
            <a:ext cx="5614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프로퍼티는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내부에서 정의해야 함</a:t>
            </a:r>
          </a:p>
        </p:txBody>
      </p:sp>
      <p:pic>
        <p:nvPicPr>
          <p:cNvPr id="6" name="그림 5" descr="텍스트, 폰트, 스크린샷, 친필이(가) 표시된 사진&#10;&#10;자동 생성된 설명">
            <a:extLst>
              <a:ext uri="{FF2B5EF4-FFF2-40B4-BE49-F238E27FC236}">
                <a16:creationId xmlns:a16="http://schemas.microsoft.com/office/drawing/2014/main" id="{49E41722-80C5-7922-A43C-D11AF48B2A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46" y="1697540"/>
            <a:ext cx="5854700" cy="4203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4EE365-5442-152E-2C0B-F7D03796C37B}"/>
              </a:ext>
            </a:extLst>
          </p:cNvPr>
          <p:cNvSpPr txBox="1"/>
          <p:nvPr/>
        </p:nvSpPr>
        <p:spPr>
          <a:xfrm>
            <a:off x="5763053" y="3993266"/>
            <a:ext cx="4546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ES6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의 클래스는 접근 </a:t>
            </a:r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제한자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지원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X</a:t>
            </a:r>
          </a:p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따라서 인스턴스 프로퍼티는 언제나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public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함</a:t>
            </a:r>
          </a:p>
        </p:txBody>
      </p:sp>
    </p:spTree>
    <p:extLst>
      <p:ext uri="{BB962C8B-B14F-4D97-AF65-F5344CB8AC3E}">
        <p14:creationId xmlns:p14="http://schemas.microsoft.com/office/powerpoint/2010/main" val="3089309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25.7.2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sz="25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접근자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프로퍼티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2ADC9F1-936C-C24D-77EB-15B5EABA3336}"/>
              </a:ext>
            </a:extLst>
          </p:cNvPr>
          <p:cNvSpPr txBox="1"/>
          <p:nvPr/>
        </p:nvSpPr>
        <p:spPr>
          <a:xfrm>
            <a:off x="481963" y="1111170"/>
            <a:ext cx="7087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자체적으로 값을 갖지 않고 다른 데이터 프로퍼티의 값을 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읽거나 저장할 때 사용하는 </a:t>
            </a:r>
            <a:r>
              <a:rPr kumimoji="1" lang="ko-KR" altLang="en-US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접근자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함수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즉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getter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함수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&amp;setter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함수 구성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777401-CD89-A15E-1439-1E7D6E42A44C}"/>
              </a:ext>
            </a:extLst>
          </p:cNvPr>
          <p:cNvSpPr txBox="1"/>
          <p:nvPr/>
        </p:nvSpPr>
        <p:spPr>
          <a:xfrm>
            <a:off x="1539302" y="2281685"/>
            <a:ext cx="9113392" cy="1567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getter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프로퍼티에 </a:t>
            </a:r>
            <a:r>
              <a:rPr kumimoji="1" lang="ko-KR" altLang="en-US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접근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할 때마다 프로퍼티 값을 조작하거나 별도의 행위가 필요할 때 사용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get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키워드를 사용해 정의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반드시 무언가를 반환해야 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B3C2EB-0F60-8319-652B-6CCB5617F35B}"/>
              </a:ext>
            </a:extLst>
          </p:cNvPr>
          <p:cNvSpPr txBox="1"/>
          <p:nvPr/>
        </p:nvSpPr>
        <p:spPr>
          <a:xfrm>
            <a:off x="1290836" y="4174145"/>
            <a:ext cx="9610323" cy="15673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setter</a:t>
            </a: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프로퍼티에 </a:t>
            </a:r>
            <a:r>
              <a:rPr kumimoji="1" lang="ko-KR" altLang="en-US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값을 할당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할 때마다 프로퍼티 값을 조작하거나 별도의 행위가 필요할 때 사용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set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키워드를 사용해 정의</a:t>
            </a:r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>
              <a:lnSpc>
                <a:spcPct val="150000"/>
              </a:lnSpc>
            </a:pP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반드시 매개변수가 있어야 함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단 하나의 매개변수만 선언 가능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endParaRPr kumimoji="1" lang="ko-KR" altLang="en-US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87C797B-4547-610D-73FF-5B3492D69B3C}"/>
              </a:ext>
            </a:extLst>
          </p:cNvPr>
          <p:cNvSpPr/>
          <p:nvPr/>
        </p:nvSpPr>
        <p:spPr>
          <a:xfrm>
            <a:off x="9491241" y="183234"/>
            <a:ext cx="2534856" cy="582436"/>
          </a:xfrm>
          <a:prstGeom prst="ellipse">
            <a:avLst/>
          </a:prstGeom>
          <a:solidFill>
            <a:srgbClr val="FFC000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부분 어렵습니다</a:t>
            </a:r>
          </a:p>
        </p:txBody>
      </p:sp>
    </p:spTree>
    <p:extLst>
      <p:ext uri="{BB962C8B-B14F-4D97-AF65-F5344CB8AC3E}">
        <p14:creationId xmlns:p14="http://schemas.microsoft.com/office/powerpoint/2010/main" val="3219034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25.7.3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 필드 정의 제안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704A3D9-A2D2-BF3D-21AE-C3FD5C2BE3ED}"/>
              </a:ext>
            </a:extLst>
          </p:cNvPr>
          <p:cNvSpPr txBox="1"/>
          <p:nvPr/>
        </p:nvSpPr>
        <p:spPr>
          <a:xfrm>
            <a:off x="532436" y="1250066"/>
            <a:ext cx="930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필드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 내에 정의된 변수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해당 클래스 모든 인스턴스에서 공유되는 속성을 의미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C8E85D-4C8A-6D5D-C38F-9CEAA8E06A42}"/>
              </a:ext>
            </a:extLst>
          </p:cNvPr>
          <p:cNvSpPr txBox="1"/>
          <p:nvPr/>
        </p:nvSpPr>
        <p:spPr>
          <a:xfrm>
            <a:off x="532436" y="1843451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this 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생략한 경우</a:t>
            </a:r>
          </a:p>
        </p:txBody>
      </p:sp>
      <p:pic>
        <p:nvPicPr>
          <p:cNvPr id="9" name="그림 8" descr="텍스트, 대수학, 영수증, 스크린샷이(가) 표시된 사진&#10;&#10;자동 생성된 설명">
            <a:extLst>
              <a:ext uri="{FF2B5EF4-FFF2-40B4-BE49-F238E27FC236}">
                <a16:creationId xmlns:a16="http://schemas.microsoft.com/office/drawing/2014/main" id="{3C7A4396-4701-858E-31D4-EF4CBF301C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2436" y="2212783"/>
            <a:ext cx="5463104" cy="2752781"/>
          </a:xfrm>
          <a:prstGeom prst="rect">
            <a:avLst/>
          </a:prstGeom>
        </p:spPr>
      </p:pic>
      <p:pic>
        <p:nvPicPr>
          <p:cNvPr id="11" name="그림 10" descr="텍스트, 영수증, 대수학, 폰트이(가) 표시된 사진&#10;&#10;자동 생성된 설명">
            <a:extLst>
              <a:ext uri="{FF2B5EF4-FFF2-40B4-BE49-F238E27FC236}">
                <a16:creationId xmlns:a16="http://schemas.microsoft.com/office/drawing/2014/main" id="{BDFD852B-32FD-F2FB-6CC9-705D550DF7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103794"/>
            <a:ext cx="5036692" cy="26504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76AAAC-25C1-4CD1-DCE0-872F43A50FB5}"/>
              </a:ext>
            </a:extLst>
          </p:cNvPr>
          <p:cNvSpPr txBox="1"/>
          <p:nvPr/>
        </p:nvSpPr>
        <p:spPr>
          <a:xfrm>
            <a:off x="6155306" y="1843451"/>
            <a:ext cx="275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초기값 할당하지 않는 경우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D7A058-EF47-A6D0-A4D6-9E74A6C605C0}"/>
              </a:ext>
            </a:extLst>
          </p:cNvPr>
          <p:cNvSpPr txBox="1"/>
          <p:nvPr/>
        </p:nvSpPr>
        <p:spPr>
          <a:xfrm>
            <a:off x="1898905" y="5238602"/>
            <a:ext cx="81932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프로퍼티 정의 방식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가지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>
              <a:buAutoNum type="arabicPeriod"/>
            </a:pP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필드 초기화 필요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에서 인스턴스 프로퍼티 정의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342900" indent="-342900" algn="ctr">
              <a:buAutoNum type="arabicPeriod"/>
            </a:pP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필드 초기화 불필요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에서 정의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and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 필드 정의 제안</a:t>
            </a: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E057047B-9251-87AD-0F97-8E5A7DA947D4}"/>
              </a:ext>
            </a:extLst>
          </p:cNvPr>
          <p:cNvSpPr/>
          <p:nvPr/>
        </p:nvSpPr>
        <p:spPr>
          <a:xfrm>
            <a:off x="9491241" y="183234"/>
            <a:ext cx="2534856" cy="582436"/>
          </a:xfrm>
          <a:prstGeom prst="ellipse">
            <a:avLst/>
          </a:prstGeom>
          <a:solidFill>
            <a:srgbClr val="FFC000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부분 어렵습니다</a:t>
            </a:r>
          </a:p>
        </p:txBody>
      </p:sp>
    </p:spTree>
    <p:extLst>
      <p:ext uri="{BB962C8B-B14F-4D97-AF65-F5344CB8AC3E}">
        <p14:creationId xmlns:p14="http://schemas.microsoft.com/office/powerpoint/2010/main" val="268489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90E59A-E987-B2B0-A640-F0A5DB618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클래스는 프로토타입의 문법적 설탕인가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?</a:t>
            </a:r>
            <a:endParaRPr kumimoji="1" lang="ko-KR" altLang="en-US" sz="25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7355AD1E-4E3A-CF8B-86AC-5CC2075BEE6E}"/>
              </a:ext>
            </a:extLst>
          </p:cNvPr>
          <p:cNvSpPr/>
          <p:nvPr/>
        </p:nvSpPr>
        <p:spPr>
          <a:xfrm>
            <a:off x="2825261" y="1168438"/>
            <a:ext cx="6541477" cy="689952"/>
          </a:xfrm>
          <a:prstGeom prst="roundRect">
            <a:avLst/>
          </a:prstGeom>
          <a:ln w="63500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자바스크립트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=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ko-KR" altLang="en-US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프로토타입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기반 객체지향 언어</a:t>
            </a:r>
          </a:p>
        </p:txBody>
      </p:sp>
      <p:sp>
        <p:nvSpPr>
          <p:cNvPr id="5" name="위로 굽은 화살표[B] 4">
            <a:extLst>
              <a:ext uri="{FF2B5EF4-FFF2-40B4-BE49-F238E27FC236}">
                <a16:creationId xmlns:a16="http://schemas.microsoft.com/office/drawing/2014/main" id="{4EB5DBA1-CFCA-446B-3B5C-E2BACDF5C56B}"/>
              </a:ext>
            </a:extLst>
          </p:cNvPr>
          <p:cNvSpPr/>
          <p:nvPr/>
        </p:nvSpPr>
        <p:spPr>
          <a:xfrm rot="5400000">
            <a:off x="5963807" y="1696017"/>
            <a:ext cx="580908" cy="597876"/>
          </a:xfrm>
          <a:prstGeom prst="bentUpArrow">
            <a:avLst>
              <a:gd name="adj1" fmla="val 1471"/>
              <a:gd name="adj2" fmla="val 13481"/>
              <a:gd name="adj3" fmla="val 25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97631-8FE1-CA91-CC50-E24E14D3A6D4}"/>
              </a:ext>
            </a:extLst>
          </p:cNvPr>
          <p:cNvSpPr txBox="1"/>
          <p:nvPr/>
        </p:nvSpPr>
        <p:spPr>
          <a:xfrm>
            <a:off x="6553199" y="2086676"/>
            <a:ext cx="5017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다른 객체로부터 상속받는 객체를 만들 때 사용되는 기본 템플릿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9221BE-5A13-C69B-322E-425C2F0A8791}"/>
              </a:ext>
            </a:extLst>
          </p:cNvPr>
          <p:cNvSpPr txBox="1"/>
          <p:nvPr/>
        </p:nvSpPr>
        <p:spPr>
          <a:xfrm>
            <a:off x="3745522" y="6333858"/>
            <a:ext cx="50174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＇</a:t>
            </a:r>
            <a:r>
              <a:rPr kumimoji="1" lang="ko-KR" altLang="en-US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사과</a:t>
            </a:r>
            <a:r>
              <a:rPr kumimoji="1" lang="en-US" altLang="ko-KR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＇</a:t>
            </a:r>
            <a:r>
              <a:rPr kumimoji="1" lang="ko-KR" altLang="en-US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는 </a:t>
            </a:r>
            <a:r>
              <a:rPr kumimoji="1" lang="en-US" altLang="ko-KR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＇</a:t>
            </a:r>
            <a:r>
              <a:rPr kumimoji="1" lang="ko-KR" altLang="en-US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배</a:t>
            </a:r>
            <a:r>
              <a:rPr kumimoji="1" lang="en-US" altLang="ko-KR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＇</a:t>
            </a:r>
            <a:r>
              <a:rPr kumimoji="1" lang="ko-KR" altLang="en-US" sz="2500" b="1" dirty="0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의 </a:t>
            </a:r>
            <a:r>
              <a:rPr kumimoji="1" lang="ko-KR" altLang="en-US" sz="2500" b="1" dirty="0" err="1">
                <a:latin typeface="NANUMGOTHIC EXTRABOLD" panose="020D0604000000000000" pitchFamily="34" charset="-127"/>
                <a:ea typeface="NANUMGOTHIC EXTRABOLD" panose="020D0604000000000000" pitchFamily="34" charset="-127"/>
              </a:rPr>
              <a:t>포로토타입</a:t>
            </a:r>
            <a:endParaRPr kumimoji="1" lang="ko-KR" altLang="en-US" sz="2500" b="1" dirty="0">
              <a:latin typeface="NANUMGOTHIC EXTRABOLD" panose="020D0604000000000000" pitchFamily="34" charset="-127"/>
              <a:ea typeface="NANUMGOTHIC EXTRABOLD" panose="020D0604000000000000" pitchFamily="34" charset="-127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B9CC4C7-B075-DB7F-D625-F2E896241AAC}"/>
              </a:ext>
            </a:extLst>
          </p:cNvPr>
          <p:cNvGrpSpPr/>
          <p:nvPr/>
        </p:nvGrpSpPr>
        <p:grpSpPr>
          <a:xfrm>
            <a:off x="1559169" y="2447456"/>
            <a:ext cx="6006478" cy="3878743"/>
            <a:chOff x="1559169" y="2447456"/>
            <a:chExt cx="6006478" cy="3878743"/>
          </a:xfrm>
        </p:grpSpPr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600612C6-BB65-24EB-17DF-C1BEC37B2D3C}"/>
                </a:ext>
              </a:extLst>
            </p:cNvPr>
            <p:cNvGrpSpPr/>
            <p:nvPr/>
          </p:nvGrpSpPr>
          <p:grpSpPr>
            <a:xfrm>
              <a:off x="1559169" y="2964873"/>
              <a:ext cx="3497740" cy="3361326"/>
              <a:chOff x="1559169" y="2964873"/>
              <a:chExt cx="3497740" cy="3361326"/>
            </a:xfrm>
          </p:grpSpPr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6E764B09-BF40-DFF7-F9F6-2D4A8A994DAA}"/>
                  </a:ext>
                </a:extLst>
              </p:cNvPr>
              <p:cNvSpPr/>
              <p:nvPr/>
            </p:nvSpPr>
            <p:spPr>
              <a:xfrm>
                <a:off x="1559169" y="2964873"/>
                <a:ext cx="3497740" cy="3361326"/>
              </a:xfrm>
              <a:prstGeom prst="ellipse">
                <a:avLst/>
              </a:prstGeom>
              <a:solidFill>
                <a:schemeClr val="bg1"/>
              </a:solidFill>
              <a:ln w="1270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 dirty="0"/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5C87C28D-B9D3-6D21-77E7-97E3904C4752}"/>
                  </a:ext>
                </a:extLst>
              </p:cNvPr>
              <p:cNvSpPr/>
              <p:nvPr/>
            </p:nvSpPr>
            <p:spPr>
              <a:xfrm>
                <a:off x="2244969" y="3828118"/>
                <a:ext cx="1160584" cy="80356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b="1" dirty="0">
                    <a:latin typeface="NANUMGOTHIC EXTRABOLD" panose="020D0604000000000000" pitchFamily="34" charset="-127"/>
                    <a:ea typeface="NANUMGOTHIC EXTRABOLD" panose="020D0604000000000000" pitchFamily="34" charset="-127"/>
                  </a:rPr>
                  <a:t>색</a:t>
                </a: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110372AB-54A0-8538-65FC-7496CA54DD79}"/>
                  </a:ext>
                </a:extLst>
              </p:cNvPr>
              <p:cNvSpPr/>
              <p:nvPr/>
            </p:nvSpPr>
            <p:spPr>
              <a:xfrm>
                <a:off x="3034146" y="4959927"/>
                <a:ext cx="1160584" cy="803564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ko-KR" altLang="en-US" b="1" dirty="0">
                    <a:latin typeface="NANUMGOTHIC EXTRABOLD" panose="020D0604000000000000" pitchFamily="34" charset="-127"/>
                    <a:ea typeface="NANUMGOTHIC EXTRABOLD" panose="020D0604000000000000" pitchFamily="34" charset="-127"/>
                  </a:rPr>
                  <a:t>크기</a:t>
                </a: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DFD675-F660-6CF0-ABB4-0930649588C9}"/>
                </a:ext>
              </a:extLst>
            </p:cNvPr>
            <p:cNvSpPr txBox="1"/>
            <p:nvPr/>
          </p:nvSpPr>
          <p:spPr>
            <a:xfrm>
              <a:off x="2548170" y="2447456"/>
              <a:ext cx="5017477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500" b="1" dirty="0">
                  <a:latin typeface="NANUMGOTHIC EXTRABOLD" panose="020D0604000000000000" pitchFamily="34" charset="-127"/>
                  <a:ea typeface="NANUMGOTHIC EXTRABOLD" panose="020D0604000000000000" pitchFamily="34" charset="-127"/>
                </a:rPr>
                <a:t>사과 객체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F46B2DC-6125-988C-E82D-21C2EF85A562}"/>
              </a:ext>
            </a:extLst>
          </p:cNvPr>
          <p:cNvGrpSpPr/>
          <p:nvPr/>
        </p:nvGrpSpPr>
        <p:grpSpPr>
          <a:xfrm>
            <a:off x="7135093" y="2447456"/>
            <a:ext cx="6223353" cy="3938425"/>
            <a:chOff x="7135093" y="2447456"/>
            <a:chExt cx="6223353" cy="3938425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A831A22-B282-B453-DD2D-5A7CBCD7B6E2}"/>
                </a:ext>
              </a:extLst>
            </p:cNvPr>
            <p:cNvSpPr/>
            <p:nvPr/>
          </p:nvSpPr>
          <p:spPr>
            <a:xfrm>
              <a:off x="7135093" y="3024555"/>
              <a:ext cx="3497740" cy="3361326"/>
            </a:xfrm>
            <a:prstGeom prst="ellipse">
              <a:avLst/>
            </a:prstGeom>
            <a:solidFill>
              <a:schemeClr val="bg1"/>
            </a:solidFill>
            <a:ln w="12700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F2B6F92-67CC-72EB-DD38-D6D1ACA0E15A}"/>
                </a:ext>
              </a:extLst>
            </p:cNvPr>
            <p:cNvSpPr/>
            <p:nvPr/>
          </p:nvSpPr>
          <p:spPr>
            <a:xfrm>
              <a:off x="7820893" y="3887800"/>
              <a:ext cx="1160584" cy="80356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>
                  <a:latin typeface="NANUMGOTHIC EXTRABOLD" panose="020D0604000000000000" pitchFamily="34" charset="-127"/>
                  <a:ea typeface="NANUMGOTHIC EXTRABOLD" panose="020D0604000000000000" pitchFamily="34" charset="-127"/>
                </a:rPr>
                <a:t>색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7620BD8-93E2-9927-8051-4F761DC17278}"/>
                </a:ext>
              </a:extLst>
            </p:cNvPr>
            <p:cNvSpPr/>
            <p:nvPr/>
          </p:nvSpPr>
          <p:spPr>
            <a:xfrm>
              <a:off x="8610070" y="5019609"/>
              <a:ext cx="1160584" cy="803564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b="1" dirty="0">
                  <a:latin typeface="NANUMGOTHIC EXTRABOLD" panose="020D0604000000000000" pitchFamily="34" charset="-127"/>
                  <a:ea typeface="NANUMGOTHIC EXTRABOLD" panose="020D0604000000000000" pitchFamily="34" charset="-127"/>
                </a:rPr>
                <a:t>크기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495C5A-FAF8-0DE4-F534-6A62941A27F4}"/>
                </a:ext>
              </a:extLst>
            </p:cNvPr>
            <p:cNvSpPr txBox="1"/>
            <p:nvPr/>
          </p:nvSpPr>
          <p:spPr>
            <a:xfrm>
              <a:off x="8340969" y="2447456"/>
              <a:ext cx="5017477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500" b="1" dirty="0">
                  <a:latin typeface="NANUMGOTHIC EXTRABOLD" panose="020D0604000000000000" pitchFamily="34" charset="-127"/>
                  <a:ea typeface="NANUMGOTHIC EXTRABOLD" panose="020D0604000000000000" pitchFamily="34" charset="-127"/>
                </a:rPr>
                <a:t>배 객체</a:t>
              </a: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3DD3075A-5403-67A4-57FB-E4A3B1435E69}"/>
              </a:ext>
            </a:extLst>
          </p:cNvPr>
          <p:cNvGrpSpPr/>
          <p:nvPr/>
        </p:nvGrpSpPr>
        <p:grpSpPr>
          <a:xfrm>
            <a:off x="5462955" y="3957269"/>
            <a:ext cx="5169876" cy="1002658"/>
            <a:chOff x="5462955" y="3957269"/>
            <a:chExt cx="5169876" cy="1002658"/>
          </a:xfrm>
        </p:grpSpPr>
        <p:sp>
          <p:nvSpPr>
            <p:cNvPr id="18" name="오른쪽 화살표[R] 17">
              <a:extLst>
                <a:ext uri="{FF2B5EF4-FFF2-40B4-BE49-F238E27FC236}">
                  <a16:creationId xmlns:a16="http://schemas.microsoft.com/office/drawing/2014/main" id="{AC11BA14-023C-0EE5-67F7-71558720B175}"/>
                </a:ext>
              </a:extLst>
            </p:cNvPr>
            <p:cNvSpPr/>
            <p:nvPr/>
          </p:nvSpPr>
          <p:spPr>
            <a:xfrm>
              <a:off x="5462955" y="4382300"/>
              <a:ext cx="1413164" cy="577627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C40CF7B-E0A3-6A6A-DF47-2E8B8B204D28}"/>
                </a:ext>
              </a:extLst>
            </p:cNvPr>
            <p:cNvSpPr txBox="1"/>
            <p:nvPr/>
          </p:nvSpPr>
          <p:spPr>
            <a:xfrm>
              <a:off x="5615354" y="3957269"/>
              <a:ext cx="5017477" cy="477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2500" b="1" dirty="0">
                  <a:latin typeface="NANUMGOTHIC EXTRABOLD" panose="020D0604000000000000" pitchFamily="34" charset="-127"/>
                  <a:ea typeface="NANUMGOTHIC EXTRABOLD" panose="020D0604000000000000" pitchFamily="34" charset="-127"/>
                </a:rPr>
                <a:t>상속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4166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25.7.4 private 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필드 정의 제안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D14C4DDC-1135-A8A1-77C0-58AFEC5A222E}"/>
              </a:ext>
            </a:extLst>
          </p:cNvPr>
          <p:cNvSpPr txBox="1"/>
          <p:nvPr/>
        </p:nvSpPr>
        <p:spPr>
          <a:xfrm>
            <a:off x="428263" y="1026013"/>
            <a:ext cx="3252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private 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필드의 선두에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#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을 붙임</a:t>
            </a:r>
          </a:p>
        </p:txBody>
      </p:sp>
      <p:pic>
        <p:nvPicPr>
          <p:cNvPr id="5" name="그림 4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23BF1164-C62D-DD71-EA1A-18E645032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11" y="1539593"/>
            <a:ext cx="7772400" cy="48692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DDB2C7-E475-F709-9D76-C982707FDD4E}"/>
              </a:ext>
            </a:extLst>
          </p:cNvPr>
          <p:cNvSpPr txBox="1"/>
          <p:nvPr/>
        </p:nvSpPr>
        <p:spPr>
          <a:xfrm>
            <a:off x="6259894" y="2828835"/>
            <a:ext cx="425949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외부에서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private 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필드 직접 접근 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X</a:t>
            </a:r>
          </a:p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kumimoji="1" lang="ko-KR" altLang="en-US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접근자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 프로퍼티 통해 간접 접근 가능</a:t>
            </a:r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endParaRPr kumimoji="1" lang="en-US" altLang="ko-KR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dirty="0">
                <a:latin typeface="NanumGothic" panose="020D0604000000000000" pitchFamily="34" charset="-127"/>
                <a:ea typeface="NanumGothic" panose="020D0604000000000000" pitchFamily="34" charset="-127"/>
              </a:rPr>
              <a:t>private </a:t>
            </a:r>
            <a:r>
              <a:rPr kumimoji="1" lang="ko-KR" altLang="en-US" dirty="0">
                <a:latin typeface="NanumGothic" panose="020D0604000000000000" pitchFamily="34" charset="-127"/>
                <a:ea typeface="NanumGothic" panose="020D0604000000000000" pitchFamily="34" charset="-127"/>
              </a:rPr>
              <a:t>필드는 반드시 클래스 몸체에 정의</a:t>
            </a: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A9C9402-A134-1709-5C9F-B65FD0171F57}"/>
              </a:ext>
            </a:extLst>
          </p:cNvPr>
          <p:cNvSpPr/>
          <p:nvPr/>
        </p:nvSpPr>
        <p:spPr>
          <a:xfrm>
            <a:off x="9491241" y="183234"/>
            <a:ext cx="2534856" cy="582436"/>
          </a:xfrm>
          <a:prstGeom prst="ellipse">
            <a:avLst/>
          </a:prstGeom>
          <a:solidFill>
            <a:srgbClr val="FFC000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부분 어렵습니다</a:t>
            </a:r>
          </a:p>
        </p:txBody>
      </p:sp>
    </p:spTree>
    <p:extLst>
      <p:ext uri="{BB962C8B-B14F-4D97-AF65-F5344CB8AC3E}">
        <p14:creationId xmlns:p14="http://schemas.microsoft.com/office/powerpoint/2010/main" val="1874927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85789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25.7.5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static 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필드 정의 제안</a:t>
            </a:r>
            <a:endParaRPr kumimoji="1" lang="ko-KR" altLang="en-US" sz="18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2B1EE19E-F602-568D-2AD7-3777A7CE4C05}"/>
              </a:ext>
            </a:extLst>
          </p:cNvPr>
          <p:cNvSpPr txBox="1"/>
          <p:nvPr/>
        </p:nvSpPr>
        <p:spPr>
          <a:xfrm>
            <a:off x="3772287" y="1154127"/>
            <a:ext cx="46474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static 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키워드를 통해 정적 메서드 정의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가능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static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키워드를 통해 정적 필드 정의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불가능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EE07FC-675E-0A24-24FF-BEC4E1E8BF0A}"/>
              </a:ext>
            </a:extLst>
          </p:cNvPr>
          <p:cNvSpPr txBox="1"/>
          <p:nvPr/>
        </p:nvSpPr>
        <p:spPr>
          <a:xfrm>
            <a:off x="1878336" y="1865023"/>
            <a:ext cx="84353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but</a:t>
            </a:r>
          </a:p>
          <a:p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algn="ctr"/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static private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필드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, static private 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메서드 정의 가능한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“Static class features”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제안됨</a:t>
            </a:r>
            <a:endParaRPr kumimoji="1" lang="en-US" altLang="ko-KR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31AB034-CF31-FAD4-9A0E-E2DA36AA357E}"/>
              </a:ext>
            </a:extLst>
          </p:cNvPr>
          <p:cNvGrpSpPr/>
          <p:nvPr/>
        </p:nvGrpSpPr>
        <p:grpSpPr>
          <a:xfrm>
            <a:off x="4163146" y="2852918"/>
            <a:ext cx="3865702" cy="3835735"/>
            <a:chOff x="4961922" y="2788353"/>
            <a:chExt cx="3865702" cy="3835735"/>
          </a:xfrm>
        </p:grpSpPr>
        <p:pic>
          <p:nvPicPr>
            <p:cNvPr id="9" name="그림 8" descr="텍스트, 영수증, 폰트, 화이트이(가) 표시된 사진&#10;&#10;자동 생성된 설명">
              <a:extLst>
                <a:ext uri="{FF2B5EF4-FFF2-40B4-BE49-F238E27FC236}">
                  <a16:creationId xmlns:a16="http://schemas.microsoft.com/office/drawing/2014/main" id="{D316FA40-C023-E321-EF49-AF611B950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23028"/>
            <a:stretch/>
          </p:blipFill>
          <p:spPr>
            <a:xfrm>
              <a:off x="4961922" y="2788353"/>
              <a:ext cx="3123904" cy="1008143"/>
            </a:xfrm>
            <a:prstGeom prst="rect">
              <a:avLst/>
            </a:prstGeom>
          </p:spPr>
        </p:pic>
        <p:pic>
          <p:nvPicPr>
            <p:cNvPr id="11" name="그림 10" descr="텍스트, 스크린샷, 폰트, 대수학이(가) 표시된 사진&#10;&#10;자동 생성된 설명">
              <a:extLst>
                <a:ext uri="{FF2B5EF4-FFF2-40B4-BE49-F238E27FC236}">
                  <a16:creationId xmlns:a16="http://schemas.microsoft.com/office/drawing/2014/main" id="{77F8588B-976E-05DB-1B3B-E38DADB93F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7006"/>
            <a:stretch/>
          </p:blipFill>
          <p:spPr>
            <a:xfrm>
              <a:off x="5089244" y="3808071"/>
              <a:ext cx="3738380" cy="2816017"/>
            </a:xfrm>
            <a:prstGeom prst="rect">
              <a:avLst/>
            </a:prstGeom>
          </p:spPr>
        </p:pic>
      </p:grpSp>
      <p:sp>
        <p:nvSpPr>
          <p:cNvPr id="13" name="타원 12">
            <a:extLst>
              <a:ext uri="{FF2B5EF4-FFF2-40B4-BE49-F238E27FC236}">
                <a16:creationId xmlns:a16="http://schemas.microsoft.com/office/drawing/2014/main" id="{E1B3F0CA-F47B-D324-96A7-945AB085BC78}"/>
              </a:ext>
            </a:extLst>
          </p:cNvPr>
          <p:cNvSpPr/>
          <p:nvPr/>
        </p:nvSpPr>
        <p:spPr>
          <a:xfrm>
            <a:off x="9491241" y="183234"/>
            <a:ext cx="2534856" cy="582436"/>
          </a:xfrm>
          <a:prstGeom prst="ellipse">
            <a:avLst/>
          </a:prstGeom>
          <a:solidFill>
            <a:srgbClr val="FFC000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4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부분 어렵습니다</a:t>
            </a:r>
          </a:p>
        </p:txBody>
      </p:sp>
    </p:spTree>
    <p:extLst>
      <p:ext uri="{BB962C8B-B14F-4D97-AF65-F5344CB8AC3E}">
        <p14:creationId xmlns:p14="http://schemas.microsoft.com/office/powerpoint/2010/main" val="3540720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044A4B57-3CDC-9375-3AB5-595FD5187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클래스는 프로토타입의 문법적 설탕인가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?</a:t>
            </a:r>
            <a:endParaRPr kumimoji="1" lang="ko-KR" altLang="en-US" sz="25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C2424D-C694-3E2B-9F65-3C5542D42FAD}"/>
              </a:ext>
            </a:extLst>
          </p:cNvPr>
          <p:cNvSpPr txBox="1"/>
          <p:nvPr/>
        </p:nvSpPr>
        <p:spPr>
          <a:xfrm>
            <a:off x="2784760" y="1399824"/>
            <a:ext cx="6622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클래스</a:t>
            </a:r>
            <a:r>
              <a:rPr kumimoji="1" lang="en-US" altLang="ko-KR" sz="2000" dirty="0"/>
              <a:t>&amp;</a:t>
            </a:r>
            <a:r>
              <a:rPr kumimoji="1" lang="ko-KR" altLang="en-US" sz="2000" dirty="0"/>
              <a:t>생성자 함수 </a:t>
            </a:r>
            <a:r>
              <a:rPr kumimoji="1" lang="en-US" altLang="ko-KR" sz="2000" dirty="0"/>
              <a:t>-&gt;</a:t>
            </a:r>
            <a:r>
              <a:rPr kumimoji="1" lang="ko-KR" altLang="en-US" sz="2000" dirty="0"/>
              <a:t> 프로토타입 기반 인스턴스 생성</a:t>
            </a:r>
            <a:endParaRPr kumimoji="1" lang="en-US" altLang="ko-KR" sz="2000" dirty="0"/>
          </a:p>
        </p:txBody>
      </p:sp>
      <p:sp>
        <p:nvSpPr>
          <p:cNvPr id="8" name="폭발 1[E] 7">
            <a:extLst>
              <a:ext uri="{FF2B5EF4-FFF2-40B4-BE49-F238E27FC236}">
                <a16:creationId xmlns:a16="http://schemas.microsoft.com/office/drawing/2014/main" id="{4C9D7A68-AD0B-5EBB-DBD9-F25361041E9D}"/>
              </a:ext>
            </a:extLst>
          </p:cNvPr>
          <p:cNvSpPr/>
          <p:nvPr/>
        </p:nvSpPr>
        <p:spPr>
          <a:xfrm>
            <a:off x="4672443" y="2005043"/>
            <a:ext cx="2847109" cy="1466580"/>
          </a:xfrm>
          <a:prstGeom prst="irregularSeal1">
            <a:avLst/>
          </a:prstGeom>
          <a:solidFill>
            <a:srgbClr val="FFC000"/>
          </a:solidFill>
          <a:ln w="635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solidFill>
                  <a:schemeClr val="tx1"/>
                </a:solidFill>
              </a:rPr>
              <a:t>하지만</a:t>
            </a:r>
            <a:r>
              <a:rPr kumimoji="1" lang="en-US" altLang="ko-KR" dirty="0">
                <a:solidFill>
                  <a:schemeClr val="tx1"/>
                </a:solidFill>
              </a:rPr>
              <a:t>!!!!!!!!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53EC0D-923C-B77C-83B3-1B2587BFD09E}"/>
              </a:ext>
            </a:extLst>
          </p:cNvPr>
          <p:cNvSpPr txBox="1"/>
          <p:nvPr/>
        </p:nvSpPr>
        <p:spPr>
          <a:xfrm>
            <a:off x="2784760" y="3697719"/>
            <a:ext cx="6622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/>
              <a:t>정확히 동일하게 동작 </a:t>
            </a:r>
            <a:r>
              <a:rPr kumimoji="1" lang="en-US" altLang="ko-KR" sz="2000" dirty="0"/>
              <a:t>X</a:t>
            </a:r>
          </a:p>
          <a:p>
            <a:pPr algn="ctr"/>
            <a:r>
              <a:rPr kumimoji="1" lang="ko-KR" altLang="en-US" sz="2000" dirty="0"/>
              <a:t>클래스는 생성자 함수보다 엄격하며 다른 기능도 제공함</a:t>
            </a:r>
            <a:endParaRPr kumimoji="1" lang="en-US" altLang="ko-K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756FC11-A631-E02D-F927-0C8ADB312503}"/>
              </a:ext>
            </a:extLst>
          </p:cNvPr>
          <p:cNvSpPr txBox="1"/>
          <p:nvPr/>
        </p:nvSpPr>
        <p:spPr>
          <a:xfrm>
            <a:off x="991797" y="4870792"/>
            <a:ext cx="10208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/>
              <a:t>1.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new</a:t>
            </a:r>
            <a:r>
              <a:rPr kumimoji="1" lang="ko-KR" altLang="en-US" sz="1500" dirty="0"/>
              <a:t> 연산자 없이 클래스 호출 </a:t>
            </a:r>
            <a:r>
              <a:rPr kumimoji="1" lang="en-US" altLang="ko-KR" sz="1500" dirty="0"/>
              <a:t>-&gt;</a:t>
            </a:r>
            <a:r>
              <a:rPr kumimoji="1" lang="ko-KR" altLang="en-US" sz="1500" dirty="0"/>
              <a:t> 에러</a:t>
            </a:r>
            <a:r>
              <a:rPr kumimoji="1" lang="en-US" altLang="ko-KR" sz="1500" dirty="0"/>
              <a:t> / new</a:t>
            </a:r>
            <a:r>
              <a:rPr kumimoji="1" lang="ko-KR" altLang="en-US" sz="1500" dirty="0"/>
              <a:t> 연산자 없이 생성자 함수 호출 </a:t>
            </a:r>
            <a:r>
              <a:rPr kumimoji="1" lang="en-US" altLang="ko-KR" sz="1500" dirty="0"/>
              <a:t>-&gt;</a:t>
            </a:r>
            <a:r>
              <a:rPr kumimoji="1" lang="ko-KR" altLang="en-US" sz="1500" dirty="0"/>
              <a:t> 일반 함수로 호출</a:t>
            </a:r>
            <a:endParaRPr kumimoji="1" lang="en-US" altLang="ko-KR" sz="1500" dirty="0"/>
          </a:p>
          <a:p>
            <a:r>
              <a:rPr kumimoji="1" lang="en-US" altLang="ko-KR" sz="1500" dirty="0"/>
              <a:t>2.</a:t>
            </a:r>
            <a:r>
              <a:rPr kumimoji="1" lang="ko-KR" altLang="en-US" sz="1500" dirty="0"/>
              <a:t> 클래스는 상속 지원하는</a:t>
            </a:r>
            <a:r>
              <a:rPr kumimoji="1" lang="en-US" altLang="ko-KR" sz="1500" dirty="0"/>
              <a:t> extends</a:t>
            </a:r>
            <a:r>
              <a:rPr kumimoji="1" lang="ko-KR" altLang="en-US" sz="1500" dirty="0"/>
              <a:t>와</a:t>
            </a:r>
            <a:r>
              <a:rPr kumimoji="1" lang="en-US" altLang="ko-KR" sz="1500" dirty="0"/>
              <a:t> super</a:t>
            </a:r>
            <a:r>
              <a:rPr kumimoji="1" lang="ko-KR" altLang="en-US" sz="1500" dirty="0"/>
              <a:t> 존재 </a:t>
            </a:r>
            <a:r>
              <a:rPr kumimoji="1" lang="en-US" altLang="ko-KR" sz="1500" dirty="0"/>
              <a:t>/</a:t>
            </a:r>
            <a:r>
              <a:rPr kumimoji="1" lang="ko-KR" altLang="en-US" sz="1500" dirty="0"/>
              <a:t> 생성자 함수는 </a:t>
            </a:r>
            <a:r>
              <a:rPr kumimoji="1" lang="en-US" altLang="ko-KR" sz="1500" dirty="0"/>
              <a:t>X</a:t>
            </a:r>
          </a:p>
          <a:p>
            <a:r>
              <a:rPr kumimoji="1" lang="en-US" altLang="ko-KR" sz="1500" dirty="0"/>
              <a:t>3. </a:t>
            </a:r>
            <a:r>
              <a:rPr kumimoji="1" lang="ko-KR" altLang="en-US" sz="1500" dirty="0"/>
              <a:t>클래스는 </a:t>
            </a:r>
            <a:r>
              <a:rPr kumimoji="1" lang="ko-KR" altLang="en-US" sz="1500" dirty="0" err="1"/>
              <a:t>호이스팅이</a:t>
            </a:r>
            <a:r>
              <a:rPr kumimoji="1" lang="ko-KR" altLang="en-US" sz="1500" dirty="0"/>
              <a:t> 발생하지 않는 것처럼 동작</a:t>
            </a:r>
            <a:endParaRPr kumimoji="1" lang="en-US" altLang="ko-KR" sz="1500" dirty="0"/>
          </a:p>
          <a:p>
            <a:r>
              <a:rPr kumimoji="1" lang="ko-KR" altLang="en-US" sz="1500" dirty="0"/>
              <a:t>   함수 선언문으로 정의된 생성자 함수</a:t>
            </a:r>
            <a:r>
              <a:rPr kumimoji="1" lang="en-US" altLang="ko-KR" sz="1500" dirty="0"/>
              <a:t>-&gt;</a:t>
            </a:r>
            <a:r>
              <a:rPr kumimoji="1" lang="ko-KR" altLang="en-US" sz="1500" dirty="0"/>
              <a:t>함수 </a:t>
            </a:r>
            <a:r>
              <a:rPr kumimoji="1" lang="ko-KR" altLang="en-US" sz="1500" dirty="0" err="1"/>
              <a:t>호이스팅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함수 표현식으로 정의된 생성자 함수</a:t>
            </a:r>
            <a:r>
              <a:rPr kumimoji="1" lang="en-US" altLang="ko-KR" sz="1500" dirty="0"/>
              <a:t>-&gt;</a:t>
            </a:r>
            <a:r>
              <a:rPr kumimoji="1" lang="ko-KR" altLang="en-US" sz="1500" dirty="0"/>
              <a:t>변수 </a:t>
            </a:r>
            <a:r>
              <a:rPr kumimoji="1" lang="ko-KR" altLang="en-US" sz="1500" dirty="0" err="1"/>
              <a:t>호이스팅</a:t>
            </a:r>
            <a:endParaRPr kumimoji="1" lang="en-US" altLang="ko-KR" sz="1500" dirty="0"/>
          </a:p>
          <a:p>
            <a:r>
              <a:rPr kumimoji="1" lang="en-US" altLang="ko-KR" sz="1500" dirty="0"/>
              <a:t>4.</a:t>
            </a:r>
            <a:r>
              <a:rPr kumimoji="1" lang="ko-KR" altLang="en-US" sz="1500" dirty="0"/>
              <a:t> 클래스 내 모든 코드에는 암묵적으로 </a:t>
            </a:r>
            <a:r>
              <a:rPr kumimoji="1" lang="en-US" altLang="ko-KR" sz="1500" dirty="0"/>
              <a:t>strict mode</a:t>
            </a:r>
            <a:r>
              <a:rPr kumimoji="1" lang="ko-KR" altLang="en-US" sz="1500" dirty="0"/>
              <a:t>가 지정 </a:t>
            </a:r>
            <a:r>
              <a:rPr kumimoji="1" lang="en-US" altLang="ko-KR" sz="1500" dirty="0"/>
              <a:t>/</a:t>
            </a:r>
            <a:r>
              <a:rPr kumimoji="1" lang="ko-KR" altLang="en-US" sz="1500" dirty="0"/>
              <a:t> 생성자 함수는 </a:t>
            </a:r>
            <a:r>
              <a:rPr kumimoji="1" lang="en-US" altLang="ko-KR" sz="1500" dirty="0"/>
              <a:t>X</a:t>
            </a:r>
          </a:p>
          <a:p>
            <a:r>
              <a:rPr kumimoji="1" lang="en-US" altLang="ko-KR" sz="1500" dirty="0"/>
              <a:t>5.</a:t>
            </a:r>
            <a:r>
              <a:rPr kumimoji="1" lang="ko-KR" altLang="en-US" sz="1500" dirty="0"/>
              <a:t> 클래스의 </a:t>
            </a:r>
            <a:r>
              <a:rPr kumimoji="1" lang="en-US" altLang="ko-KR" sz="1500" dirty="0"/>
              <a:t>constructor, </a:t>
            </a:r>
            <a:r>
              <a:rPr kumimoji="1" lang="ko-KR" altLang="en-US" sz="1500" dirty="0"/>
              <a:t>프로토타입 메서드</a:t>
            </a:r>
            <a:r>
              <a:rPr kumimoji="1" lang="en-US" altLang="ko-KR" sz="1500" dirty="0"/>
              <a:t>,</a:t>
            </a:r>
            <a:r>
              <a:rPr kumimoji="1" lang="ko-KR" altLang="en-US" sz="1500" dirty="0"/>
              <a:t> 정적 메서드는 모두 프로퍼티 </a:t>
            </a:r>
            <a:r>
              <a:rPr kumimoji="1" lang="ko-KR" altLang="en-US" sz="1500" dirty="0" err="1"/>
              <a:t>어트리뷰트</a:t>
            </a:r>
            <a:r>
              <a:rPr kumimoji="1" lang="ko-KR" altLang="en-US" sz="1500" dirty="0"/>
              <a:t> </a:t>
            </a:r>
            <a:r>
              <a:rPr kumimoji="1" lang="en-US" altLang="ko-KR" sz="1500" dirty="0"/>
              <a:t>[[Enumerable]]</a:t>
            </a:r>
            <a:r>
              <a:rPr kumimoji="1" lang="ko-KR" altLang="en-US" sz="1500" dirty="0"/>
              <a:t>의 값이 </a:t>
            </a:r>
            <a:r>
              <a:rPr kumimoji="1" lang="en-US" altLang="ko-KR" sz="1500" dirty="0"/>
              <a:t>false</a:t>
            </a:r>
            <a:r>
              <a:rPr kumimoji="1" lang="ko-KR" altLang="en-US" sz="1500" dirty="0"/>
              <a:t> </a:t>
            </a:r>
            <a:endParaRPr kumimoji="1"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324931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25.2 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정의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8F4BFFD2-4A51-C5FF-0220-1A86F6EF7743}"/>
              </a:ext>
            </a:extLst>
          </p:cNvPr>
          <p:cNvSpPr/>
          <p:nvPr/>
        </p:nvSpPr>
        <p:spPr>
          <a:xfrm>
            <a:off x="838203" y="2082408"/>
            <a:ext cx="2701637" cy="249381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sz="3500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1C053F-768A-ABC5-BE98-B9EEA2B1AB95}"/>
              </a:ext>
            </a:extLst>
          </p:cNvPr>
          <p:cNvSpPr txBox="1"/>
          <p:nvPr/>
        </p:nvSpPr>
        <p:spPr>
          <a:xfrm>
            <a:off x="3097418" y="1566161"/>
            <a:ext cx="6622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/>
              <a:t>class</a:t>
            </a:r>
            <a:r>
              <a:rPr kumimoji="1" lang="ko-KR" altLang="en-US" sz="2000" dirty="0"/>
              <a:t> 키워드를 사용하여 정의</a:t>
            </a:r>
            <a:endParaRPr kumimoji="1" lang="en-US" altLang="ko-KR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586D20-1930-9006-5F39-4603DEA63D55}"/>
              </a:ext>
            </a:extLst>
          </p:cNvPr>
          <p:cNvSpPr txBox="1"/>
          <p:nvPr/>
        </p:nvSpPr>
        <p:spPr>
          <a:xfrm>
            <a:off x="3837710" y="2375178"/>
            <a:ext cx="6622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함수와 마찬가지로 </a:t>
            </a:r>
            <a:r>
              <a:rPr kumimoji="1" lang="ko-KR" altLang="en-US" sz="2000" dirty="0">
                <a:solidFill>
                  <a:srgbClr val="FF0000"/>
                </a:solidFill>
              </a:rPr>
              <a:t>표현식으로 정의 가능</a:t>
            </a:r>
            <a:endParaRPr kumimoji="1" lang="en-US" altLang="ko-KR" sz="2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위로 굽은 화살표[B] 24">
            <a:extLst>
              <a:ext uri="{FF2B5EF4-FFF2-40B4-BE49-F238E27FC236}">
                <a16:creationId xmlns:a16="http://schemas.microsoft.com/office/drawing/2014/main" id="{1708FAA9-9527-A0B2-EEAF-F5866D50C7D5}"/>
              </a:ext>
            </a:extLst>
          </p:cNvPr>
          <p:cNvSpPr/>
          <p:nvPr/>
        </p:nvSpPr>
        <p:spPr>
          <a:xfrm rot="5400000">
            <a:off x="7222609" y="4874192"/>
            <a:ext cx="400110" cy="597876"/>
          </a:xfrm>
          <a:prstGeom prst="bentUpArrow">
            <a:avLst>
              <a:gd name="adj1" fmla="val 1471"/>
              <a:gd name="adj2" fmla="val 13481"/>
              <a:gd name="adj3" fmla="val 25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1A16A4-28F3-8BB8-4725-8383D29858F8}"/>
              </a:ext>
            </a:extLst>
          </p:cNvPr>
          <p:cNvSpPr txBox="1"/>
          <p:nvPr/>
        </p:nvSpPr>
        <p:spPr>
          <a:xfrm>
            <a:off x="7966016" y="2952748"/>
            <a:ext cx="5017477" cy="1383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값으로 사용할 수 있는 일급 객체라는 것을 의미</a:t>
            </a:r>
            <a:endParaRPr kumimoji="1" lang="en-US" altLang="ko-KR" sz="14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무명의 </a:t>
            </a:r>
            <a:r>
              <a:rPr kumimoji="1" lang="ko-KR" altLang="en-US" sz="1200" dirty="0" err="1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리터럴로</a:t>
            </a: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생성 가능</a:t>
            </a:r>
            <a:endParaRPr kumimoji="1" lang="en-US" altLang="ko-KR" sz="12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변수나 자료구조</a:t>
            </a:r>
            <a:r>
              <a:rPr kumimoji="1" lang="en-US" altLang="ko-KR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객체</a:t>
            </a:r>
            <a:r>
              <a:rPr kumimoji="1" lang="en-US" altLang="ko-KR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배열 등</a:t>
            </a:r>
            <a:r>
              <a:rPr kumimoji="1" lang="en-US" altLang="ko-KR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저장 가능</a:t>
            </a:r>
            <a:endParaRPr kumimoji="1" lang="en-US" altLang="ko-KR" sz="12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함수의 매개변수에게 전달 가능</a:t>
            </a:r>
            <a:endParaRPr kumimoji="1" lang="en-US" altLang="ko-KR" sz="12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함수의 </a:t>
            </a:r>
            <a:r>
              <a:rPr kumimoji="1" lang="ko-KR" altLang="en-US" sz="1200" dirty="0" err="1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반환값으로</a:t>
            </a:r>
            <a:r>
              <a:rPr kumimoji="1" lang="ko-KR" altLang="en-US" sz="12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사용 가능</a:t>
            </a:r>
            <a:endParaRPr kumimoji="1" lang="en-US" altLang="ko-KR" sz="12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600627-A707-6338-896E-85A77297165D}"/>
              </a:ext>
            </a:extLst>
          </p:cNvPr>
          <p:cNvSpPr txBox="1"/>
          <p:nvPr/>
        </p:nvSpPr>
        <p:spPr>
          <a:xfrm>
            <a:off x="3893124" y="3402770"/>
            <a:ext cx="6622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함수임</a:t>
            </a:r>
            <a:endParaRPr kumimoji="1" lang="en-US" altLang="ko-KR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C9BE9A2-4FA8-80C4-F8D1-BD3F05A0FD7E}"/>
              </a:ext>
            </a:extLst>
          </p:cNvPr>
          <p:cNvSpPr txBox="1"/>
          <p:nvPr/>
        </p:nvSpPr>
        <p:spPr>
          <a:xfrm>
            <a:off x="2972727" y="4624724"/>
            <a:ext cx="66224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/>
              <a:t>클래스 몸체 정의할 수 있는 </a:t>
            </a:r>
            <a:r>
              <a:rPr kumimoji="1" lang="ko-KR" altLang="en-US" sz="2000" dirty="0">
                <a:solidFill>
                  <a:srgbClr val="FF0000"/>
                </a:solidFill>
              </a:rPr>
              <a:t>메서드 세 가지 </a:t>
            </a:r>
            <a:r>
              <a:rPr kumimoji="1" lang="ko-KR" altLang="en-US" sz="2000" dirty="0"/>
              <a:t>존재</a:t>
            </a:r>
            <a:endParaRPr kumimoji="1" lang="en-US" altLang="ko-KR" sz="2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FFB2E3-B244-9178-6FDB-FEB17E72B154}"/>
              </a:ext>
            </a:extLst>
          </p:cNvPr>
          <p:cNvSpPr txBox="1"/>
          <p:nvPr/>
        </p:nvSpPr>
        <p:spPr>
          <a:xfrm>
            <a:off x="7721603" y="5157751"/>
            <a:ext cx="50174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constructor(</a:t>
            </a:r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생성자</a:t>
            </a:r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), </a:t>
            </a:r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프로토타입 메서드</a:t>
            </a:r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정적 메서드</a:t>
            </a:r>
            <a:endParaRPr kumimoji="1" lang="en-US" altLang="ko-KR" sz="14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32" name="위로 굽은 화살표[B] 31">
            <a:extLst>
              <a:ext uri="{FF2B5EF4-FFF2-40B4-BE49-F238E27FC236}">
                <a16:creationId xmlns:a16="http://schemas.microsoft.com/office/drawing/2014/main" id="{38890F7B-73BC-D5EB-C95C-884FFB05B741}"/>
              </a:ext>
            </a:extLst>
          </p:cNvPr>
          <p:cNvSpPr/>
          <p:nvPr/>
        </p:nvSpPr>
        <p:spPr>
          <a:xfrm rot="5400000">
            <a:off x="7467023" y="2653810"/>
            <a:ext cx="400110" cy="597876"/>
          </a:xfrm>
          <a:prstGeom prst="bentUpArrow">
            <a:avLst>
              <a:gd name="adj1" fmla="val 1471"/>
              <a:gd name="adj2" fmla="val 13481"/>
              <a:gd name="adj3" fmla="val 2500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90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25.2 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정의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그림 8" descr="텍스트, 영수증, 폰트, 스크린샷이(가) 표시된 사진&#10;&#10;자동 생성된 설명">
            <a:extLst>
              <a:ext uri="{FF2B5EF4-FFF2-40B4-BE49-F238E27FC236}">
                <a16:creationId xmlns:a16="http://schemas.microsoft.com/office/drawing/2014/main" id="{76637546-7A0A-D888-4DAE-128959273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066" y="1026013"/>
            <a:ext cx="9743867" cy="574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943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25.3 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</a:t>
            </a:r>
            <a:r>
              <a:rPr kumimoji="1" lang="ko-KR" altLang="en-US" sz="2500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호이스팅</a:t>
            </a:r>
            <a:endParaRPr kumimoji="1" lang="ko-KR" altLang="en-US" sz="25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그림 4" descr="텍스트, 영수증, 화이트, 대수학이(가) 표시된 사진&#10;&#10;자동 생성된 설명">
            <a:extLst>
              <a:ext uri="{FF2B5EF4-FFF2-40B4-BE49-F238E27FC236}">
                <a16:creationId xmlns:a16="http://schemas.microsoft.com/office/drawing/2014/main" id="{91506FB0-EF8E-31FA-53D2-312ED4E769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586" y="1527358"/>
            <a:ext cx="7772400" cy="23943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2BAE8A-CC1A-51B2-10B9-E45EBEFCE724}"/>
              </a:ext>
            </a:extLst>
          </p:cNvPr>
          <p:cNvSpPr txBox="1"/>
          <p:nvPr/>
        </p:nvSpPr>
        <p:spPr>
          <a:xfrm>
            <a:off x="659678" y="1158026"/>
            <a:ext cx="4184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클래스는 클래스 정의 이전에 참조 불가능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3F108ED-BC3B-2E1C-EDF5-55DA5752D34E}"/>
              </a:ext>
            </a:extLst>
          </p:cNvPr>
          <p:cNvGrpSpPr/>
          <p:nvPr/>
        </p:nvGrpSpPr>
        <p:grpSpPr>
          <a:xfrm>
            <a:off x="3763200" y="3429000"/>
            <a:ext cx="6039054" cy="2971064"/>
            <a:chOff x="4433103" y="3068247"/>
            <a:chExt cx="6039054" cy="2971064"/>
          </a:xfrm>
        </p:grpSpPr>
        <p:pic>
          <p:nvPicPr>
            <p:cNvPr id="8" name="그림 7" descr="텍스트, 영수증, 화이트, 대수학이(가) 표시된 사진&#10;&#10;자동 생성된 설명">
              <a:extLst>
                <a:ext uri="{FF2B5EF4-FFF2-40B4-BE49-F238E27FC236}">
                  <a16:creationId xmlns:a16="http://schemas.microsoft.com/office/drawing/2014/main" id="{35DA8F8A-CFB1-5EE1-4BCD-D379EBAEA7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2095"/>
            <a:stretch/>
          </p:blipFill>
          <p:spPr>
            <a:xfrm>
              <a:off x="4433103" y="3068247"/>
              <a:ext cx="6039054" cy="2394341"/>
            </a:xfrm>
            <a:prstGeom prst="rect">
              <a:avLst/>
            </a:prstGeom>
          </p:spPr>
        </p:pic>
        <p:pic>
          <p:nvPicPr>
            <p:cNvPr id="11" name="그림 10" descr="텍스트, 폰트, 화이트, 디자인이(가) 표시된 사진&#10;&#10;자동 생성된 설명">
              <a:extLst>
                <a:ext uri="{FF2B5EF4-FFF2-40B4-BE49-F238E27FC236}">
                  <a16:creationId xmlns:a16="http://schemas.microsoft.com/office/drawing/2014/main" id="{0BEB3627-BF00-7B2D-2011-AC8447D01B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9235"/>
            <a:stretch/>
          </p:blipFill>
          <p:spPr>
            <a:xfrm>
              <a:off x="4564413" y="5404714"/>
              <a:ext cx="2054989" cy="63459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57091F1-D370-11C1-26F6-239D9D134DB1}"/>
              </a:ext>
            </a:extLst>
          </p:cNvPr>
          <p:cNvSpPr txBox="1"/>
          <p:nvPr/>
        </p:nvSpPr>
        <p:spPr>
          <a:xfrm>
            <a:off x="5949499" y="5638675"/>
            <a:ext cx="1742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호이스팅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발생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2558114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25.4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인스턴스 생성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EF4F93FB-24A3-72F7-1BF9-97E75C6680E4}"/>
              </a:ext>
            </a:extLst>
          </p:cNvPr>
          <p:cNvSpPr/>
          <p:nvPr/>
        </p:nvSpPr>
        <p:spPr>
          <a:xfrm>
            <a:off x="2195331" y="1026013"/>
            <a:ext cx="7801337" cy="689952"/>
          </a:xfrm>
          <a:prstGeom prst="roundRect">
            <a:avLst/>
          </a:prstGeom>
          <a:ln w="63500">
            <a:solidFill>
              <a:srgbClr val="FFC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클래스는 생성자 함수이며 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new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연산자와 함께 호출되어 인스턴스를 생성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4FF9BF-E1CF-AA65-646E-55F75BD4957A}"/>
              </a:ext>
            </a:extLst>
          </p:cNvPr>
          <p:cNvSpPr txBox="1"/>
          <p:nvPr/>
        </p:nvSpPr>
        <p:spPr>
          <a:xfrm>
            <a:off x="4930455" y="1987223"/>
            <a:ext cx="2331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new</a:t>
            </a:r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가 없으면 안 돼</a:t>
            </a:r>
            <a:r>
              <a:rPr kumimoji="1"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!!</a:t>
            </a:r>
          </a:p>
          <a:p>
            <a:pPr algn="ctr"/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오류 발생</a:t>
            </a:r>
          </a:p>
        </p:txBody>
      </p:sp>
      <p:pic>
        <p:nvPicPr>
          <p:cNvPr id="7" name="그림 6" descr="텍스트, 영수증, 화이트, 대수학이(가) 표시된 사진&#10;&#10;자동 생성된 설명">
            <a:extLst>
              <a:ext uri="{FF2B5EF4-FFF2-40B4-BE49-F238E27FC236}">
                <a16:creationId xmlns:a16="http://schemas.microsoft.com/office/drawing/2014/main" id="{EE6D6B8D-7123-9571-48DE-87E60125B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779" y="3228903"/>
            <a:ext cx="6763473" cy="1862597"/>
          </a:xfrm>
          <a:prstGeom prst="rect">
            <a:avLst/>
          </a:prstGeom>
        </p:spPr>
      </p:pic>
      <p:pic>
        <p:nvPicPr>
          <p:cNvPr id="9" name="그림 8" descr="텍스트, 폰트, 영수증, 스크린샷이(가) 표시된 사진&#10;&#10;자동 생성된 설명">
            <a:extLst>
              <a:ext uri="{FF2B5EF4-FFF2-40B4-BE49-F238E27FC236}">
                <a16:creationId xmlns:a16="http://schemas.microsoft.com/office/drawing/2014/main" id="{2A6FF67E-A238-6EB6-6AEE-34A7F2CD1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748" y="3228903"/>
            <a:ext cx="3493165" cy="20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56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 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생성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&amp;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초기화하는 특수 메서드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22F4AEE-529B-5956-0C7F-4FE6A4464EDF}"/>
              </a:ext>
            </a:extLst>
          </p:cNvPr>
          <p:cNvSpPr txBox="1"/>
          <p:nvPr/>
        </p:nvSpPr>
        <p:spPr>
          <a:xfrm>
            <a:off x="593853" y="2007372"/>
            <a:ext cx="359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클래스 내에 최대 한 개만 존재 가능</a:t>
            </a:r>
          </a:p>
        </p:txBody>
      </p:sp>
      <p:pic>
        <p:nvPicPr>
          <p:cNvPr id="7" name="그림 6" descr="텍스트, 영수증, 폰트, 화이트이(가) 표시된 사진&#10;&#10;자동 생성된 설명">
            <a:extLst>
              <a:ext uri="{FF2B5EF4-FFF2-40B4-BE49-F238E27FC236}">
                <a16:creationId xmlns:a16="http://schemas.microsoft.com/office/drawing/2014/main" id="{81E6BF61-3200-AFF4-BA46-111F30EDA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53" y="2621262"/>
            <a:ext cx="5753778" cy="20741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E0B065-CCF3-0B85-7B7A-2488C2B81C16}"/>
              </a:ext>
            </a:extLst>
          </p:cNvPr>
          <p:cNvSpPr txBox="1"/>
          <p:nvPr/>
        </p:nvSpPr>
        <p:spPr>
          <a:xfrm>
            <a:off x="6263344" y="2007372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생략 가능</a:t>
            </a:r>
          </a:p>
        </p:txBody>
      </p:sp>
      <p:pic>
        <p:nvPicPr>
          <p:cNvPr id="13" name="그림 12" descr="텍스트, 영수증, 대수학이(가) 표시된 사진&#10;&#10;자동 생성된 설명">
            <a:extLst>
              <a:ext uri="{FF2B5EF4-FFF2-40B4-BE49-F238E27FC236}">
                <a16:creationId xmlns:a16="http://schemas.microsoft.com/office/drawing/2014/main" id="{62731F23-C289-517D-C24B-A7DF41D4E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621262"/>
            <a:ext cx="5811970" cy="240135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551E36-632C-904D-CA59-93DA4B09A60B}"/>
              </a:ext>
            </a:extLst>
          </p:cNvPr>
          <p:cNvSpPr txBox="1"/>
          <p:nvPr/>
        </p:nvSpPr>
        <p:spPr>
          <a:xfrm>
            <a:off x="6263344" y="5107971"/>
            <a:ext cx="50174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빈 </a:t>
            </a:r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가 암묵적으로 정의</a:t>
            </a:r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…</a:t>
            </a:r>
          </a:p>
          <a:p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클래스는 빈 </a:t>
            </a:r>
            <a:r>
              <a:rPr kumimoji="1" lang="en-US" altLang="ko-KR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ko-KR" altLang="en-US" sz="1400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에 의해 빈 객체를 생성함</a:t>
            </a:r>
            <a:endParaRPr kumimoji="1" lang="en-US" altLang="ko-KR" sz="1400" dirty="0">
              <a:solidFill>
                <a:srgbClr val="FF0000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7914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C6FD7BC3-075F-9A2D-A7E7-6291F0DF5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8" y="336061"/>
            <a:ext cx="10515600" cy="689952"/>
          </a:xfrm>
        </p:spPr>
        <p:txBody>
          <a:bodyPr>
            <a:normAutofit/>
          </a:bodyPr>
          <a:lstStyle/>
          <a:p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25.5.1</a:t>
            </a:r>
            <a:r>
              <a:rPr kumimoji="1" lang="ko-KR" altLang="en-US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30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constructor</a:t>
            </a:r>
            <a:r>
              <a:rPr kumimoji="1" lang="en-US" altLang="ko-KR" sz="25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-&gt; 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생성</a:t>
            </a:r>
            <a:r>
              <a:rPr kumimoji="1" lang="en-US" altLang="ko-KR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&amp;</a:t>
            </a:r>
            <a:r>
              <a:rPr kumimoji="1" lang="ko-KR" altLang="en-US" sz="18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초기화하는 특수 메서드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14:cNvPr>
              <p14:cNvContentPartPr/>
              <p14:nvPr/>
            </p14:nvContentPartPr>
            <p14:xfrm>
              <a:off x="6782727" y="-830324"/>
              <a:ext cx="360" cy="36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0A6C86FB-D002-6B29-C8C9-1C42BF92FE1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76607" y="-836444"/>
                <a:ext cx="12600" cy="1260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822F4AEE-529B-5956-0C7F-4FE6A4464EDF}"/>
              </a:ext>
            </a:extLst>
          </p:cNvPr>
          <p:cNvSpPr txBox="1"/>
          <p:nvPr/>
        </p:nvSpPr>
        <p:spPr>
          <a:xfrm>
            <a:off x="593853" y="2007372"/>
            <a:ext cx="4985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프로퍼티가 추가되어 초기화된 인스턴스 생성하기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E0B065-CCF3-0B85-7B7A-2488C2B81C16}"/>
              </a:ext>
            </a:extLst>
          </p:cNvPr>
          <p:cNvSpPr txBox="1"/>
          <p:nvPr/>
        </p:nvSpPr>
        <p:spPr>
          <a:xfrm>
            <a:off x="6413815" y="2007372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인스턴스 프로퍼티의 초기값 전달하기</a:t>
            </a:r>
          </a:p>
        </p:txBody>
      </p:sp>
      <p:pic>
        <p:nvPicPr>
          <p:cNvPr id="3" name="그림 2" descr="텍스트, 스크린샷, 폰트, 영수증이(가) 표시된 사진&#10;&#10;자동 생성된 설명">
            <a:extLst>
              <a:ext uri="{FF2B5EF4-FFF2-40B4-BE49-F238E27FC236}">
                <a16:creationId xmlns:a16="http://schemas.microsoft.com/office/drawing/2014/main" id="{681068AB-08FC-8A03-40C8-2A7CEDCCE3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853" y="2586737"/>
            <a:ext cx="5500547" cy="3286912"/>
          </a:xfrm>
          <a:prstGeom prst="rect">
            <a:avLst/>
          </a:prstGeom>
        </p:spPr>
      </p:pic>
      <p:pic>
        <p:nvPicPr>
          <p:cNvPr id="9" name="그림 8" descr="텍스트, 스크린샷, 폰트, 문서이(가) 표시된 사진&#10;&#10;자동 생성된 설명">
            <a:extLst>
              <a:ext uri="{FF2B5EF4-FFF2-40B4-BE49-F238E27FC236}">
                <a16:creationId xmlns:a16="http://schemas.microsoft.com/office/drawing/2014/main" id="{0DBF07E2-147F-32DD-0518-DB38EB587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815" y="2586737"/>
            <a:ext cx="5563741" cy="328691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ED9E919-C3DF-167B-7B01-77FBFA081EC5}"/>
              </a:ext>
            </a:extLst>
          </p:cNvPr>
          <p:cNvSpPr txBox="1"/>
          <p:nvPr/>
        </p:nvSpPr>
        <p:spPr>
          <a:xfrm>
            <a:off x="3907743" y="6067506"/>
            <a:ext cx="4373313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인스턴스 초기화하려면 </a:t>
            </a:r>
            <a:r>
              <a:rPr kumimoji="1" lang="en-US" altLang="ko-KR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constructor </a:t>
            </a:r>
            <a:r>
              <a:rPr kumimoji="1" lang="ko-KR" altLang="en-US" sz="1500" b="1" dirty="0">
                <a:solidFill>
                  <a:srgbClr val="FF0000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생략하면 안 됨</a:t>
            </a:r>
          </a:p>
        </p:txBody>
      </p:sp>
    </p:spTree>
    <p:extLst>
      <p:ext uri="{BB962C8B-B14F-4D97-AF65-F5344CB8AC3E}">
        <p14:creationId xmlns:p14="http://schemas.microsoft.com/office/powerpoint/2010/main" val="2161291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747</Words>
  <Application>Microsoft Macintosh PowerPoint</Application>
  <PresentationFormat>와이드스크린</PresentationFormat>
  <Paragraphs>124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6" baseType="lpstr">
      <vt:lpstr>Arial</vt:lpstr>
      <vt:lpstr>NANUMGOTHIC EXTRABOLD</vt:lpstr>
      <vt:lpstr>NanumGothic</vt:lpstr>
      <vt:lpstr>맑은 고딕</vt:lpstr>
      <vt:lpstr>Office 테마</vt:lpstr>
      <vt:lpstr>25장 클래스</vt:lpstr>
      <vt:lpstr>25.1 클래스는 프로토타입의 문법적 설탕인가?</vt:lpstr>
      <vt:lpstr>25.1 클래스는 프로토타입의 문법적 설탕인가?</vt:lpstr>
      <vt:lpstr>25.2 클래스 정의</vt:lpstr>
      <vt:lpstr>25.2 클래스 정의</vt:lpstr>
      <vt:lpstr>25.3 클래스 호이스팅</vt:lpstr>
      <vt:lpstr>25.4 인스턴스 생성</vt:lpstr>
      <vt:lpstr>25.5.1 constructor -&gt; 인스턴스 생성&amp;초기화하는 특수 메서드</vt:lpstr>
      <vt:lpstr>25.5.1 constructor -&gt; 인스턴스 생성&amp;초기화하는 특수 메서드</vt:lpstr>
      <vt:lpstr>25.5.1 constructor -&gt; 반환문은 안 돼~~</vt:lpstr>
      <vt:lpstr>25.5.1 constructor -&gt; 반환문은 안 돼~~</vt:lpstr>
      <vt:lpstr>25.5.2 프로토타입 메서드</vt:lpstr>
      <vt:lpstr>25.5.2 프로토타입 메서드</vt:lpstr>
      <vt:lpstr>25.5.3 정적 메서드 -&gt; 인스턴스를 생성하지 않아도 호출할 수 있는 메서드 / 클래스 자체에 속한 메서드</vt:lpstr>
      <vt:lpstr>25.5.4 정적 메서드와 프로토타입 메서드의 차이</vt:lpstr>
      <vt:lpstr>25.6 클래스의 인스턴스 생성 과정 -&gt; 3가지 과정을 거침</vt:lpstr>
      <vt:lpstr>25.7.1 인스턴스 프로퍼티</vt:lpstr>
      <vt:lpstr>25.7.2 접근자 프로퍼티</vt:lpstr>
      <vt:lpstr>25.7.3 클래스 필드 정의 제안</vt:lpstr>
      <vt:lpstr>25.7.4 private 필드 정의 제안</vt:lpstr>
      <vt:lpstr>25.7.5 static 필드 정의 제안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25장 클래스</dc:title>
  <dc:creator>박소정</dc:creator>
  <cp:lastModifiedBy>박소정</cp:lastModifiedBy>
  <cp:revision>1</cp:revision>
  <dcterms:created xsi:type="dcterms:W3CDTF">2024-05-01T13:38:56Z</dcterms:created>
  <dcterms:modified xsi:type="dcterms:W3CDTF">2024-05-01T17:35:11Z</dcterms:modified>
</cp:coreProperties>
</file>

<file path=docProps/thumbnail.jpeg>
</file>